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5"/>
  </p:notesMasterIdLst>
  <p:handoutMasterIdLst>
    <p:handoutMasterId r:id="rId16"/>
  </p:handoutMasterIdLst>
  <p:sldIdLst>
    <p:sldId id="258" r:id="rId5"/>
    <p:sldId id="269" r:id="rId6"/>
    <p:sldId id="270" r:id="rId7"/>
    <p:sldId id="277" r:id="rId8"/>
    <p:sldId id="266" r:id="rId9"/>
    <p:sldId id="278" r:id="rId10"/>
    <p:sldId id="279" r:id="rId11"/>
    <p:sldId id="271" r:id="rId12"/>
    <p:sldId id="274" r:id="rId13"/>
    <p:sldId id="275" r:id="rId14"/>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7949" autoAdjust="0"/>
  </p:normalViewPr>
  <p:slideViewPr>
    <p:cSldViewPr snapToGrid="0" showGuides="1">
      <p:cViewPr varScale="1">
        <p:scale>
          <a:sx n="72" d="100"/>
          <a:sy n="72" d="100"/>
        </p:scale>
        <p:origin x="834"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286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4DAD411-51A3-44EC-A607-AABB9E0BDAA8}" type="datetime1">
              <a:rPr lang="pt-BR" smtClean="0"/>
              <a:t>27/06/2019</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18A1656-FDB1-442A-B22F-67D2FDA9ED13}" type="slidenum">
              <a:rPr lang="pt-BR" smtClean="0"/>
              <a:t>‹nº›</a:t>
            </a:fld>
            <a:endParaRPr lang="pt-BR" dirty="0"/>
          </a:p>
        </p:txBody>
      </p:sp>
    </p:spTree>
    <p:extLst>
      <p:ext uri="{BB962C8B-B14F-4D97-AF65-F5344CB8AC3E}">
        <p14:creationId xmlns:p14="http://schemas.microsoft.com/office/powerpoint/2010/main" val="330478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65547-F970-4280-B697-690EC9C34826}" type="datetime1">
              <a:rPr lang="pt-BR" smtClean="0"/>
              <a:pPr/>
              <a:t>27/06/2019</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pt-BR" noProof="0" smtClean="0"/>
              <a:t>‹nº›</a:t>
            </a:fld>
            <a:endParaRPr lang="pt-BR"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10"/>
          </p:nvPr>
        </p:nvSpPr>
        <p:spPr/>
        <p:txBody>
          <a:bodyPr rtlCol="0"/>
          <a:lstStyle/>
          <a:p>
            <a:pPr rtl="0"/>
            <a:fld id="{6336304E-FDE3-4B4F-A3B7-EBE87F3FA5E2}" type="slidenum">
              <a:rPr lang="pt-BR" smtClean="0"/>
              <a:t>1</a:t>
            </a:fld>
            <a:endParaRPr lang="pt-BR" dirty="0"/>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10"/>
          </p:nvPr>
        </p:nvSpPr>
        <p:spPr/>
        <p:txBody>
          <a:bodyPr rtlCol="0"/>
          <a:lstStyle/>
          <a:p>
            <a:pPr rtl="0"/>
            <a:fld id="{6336304E-FDE3-4B4F-A3B7-EBE87F3FA5E2}" type="slidenum">
              <a:rPr lang="pt-BR" smtClean="0"/>
              <a:t>2</a:t>
            </a:fld>
            <a:endParaRPr lang="pt-BR" dirty="0"/>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10"/>
          </p:nvPr>
        </p:nvSpPr>
        <p:spPr/>
        <p:txBody>
          <a:bodyPr rtlCol="0"/>
          <a:lstStyle/>
          <a:p>
            <a:pPr rtl="0"/>
            <a:fld id="{6336304E-FDE3-4B4F-A3B7-EBE87F3FA5E2}" type="slidenum">
              <a:rPr lang="pt-BR" smtClean="0"/>
              <a:t>3</a:t>
            </a:fld>
            <a:endParaRPr lang="pt-BR" dirty="0"/>
          </a:p>
        </p:txBody>
      </p:sp>
    </p:spTree>
    <p:extLst>
      <p:ext uri="{BB962C8B-B14F-4D97-AF65-F5344CB8AC3E}">
        <p14:creationId xmlns:p14="http://schemas.microsoft.com/office/powerpoint/2010/main" val="33280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10"/>
          </p:nvPr>
        </p:nvSpPr>
        <p:spPr/>
        <p:txBody>
          <a:bodyPr rtlCol="0"/>
          <a:lstStyle/>
          <a:p>
            <a:pPr rtl="0"/>
            <a:fld id="{6336304E-FDE3-4B4F-A3B7-EBE87F3FA5E2}" type="slidenum">
              <a:rPr lang="pt-BR" smtClean="0"/>
              <a:t>4</a:t>
            </a:fld>
            <a:endParaRPr lang="pt-BR" dirty="0"/>
          </a:p>
        </p:txBody>
      </p:sp>
    </p:spTree>
    <p:extLst>
      <p:ext uri="{BB962C8B-B14F-4D97-AF65-F5344CB8AC3E}">
        <p14:creationId xmlns:p14="http://schemas.microsoft.com/office/powerpoint/2010/main" val="225859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10"/>
          </p:nvPr>
        </p:nvSpPr>
        <p:spPr/>
        <p:txBody>
          <a:bodyPr rtlCol="0"/>
          <a:lstStyle/>
          <a:p>
            <a:pPr rtl="0"/>
            <a:fld id="{6336304E-FDE3-4B4F-A3B7-EBE87F3FA5E2}" type="slidenum">
              <a:rPr lang="pt-BR" smtClean="0"/>
              <a:t>5</a:t>
            </a:fld>
            <a:endParaRPr lang="pt-BR" dirty="0"/>
          </a:p>
        </p:txBody>
      </p:sp>
    </p:spTree>
    <p:extLst>
      <p:ext uri="{BB962C8B-B14F-4D97-AF65-F5344CB8AC3E}">
        <p14:creationId xmlns:p14="http://schemas.microsoft.com/office/powerpoint/2010/main" val="314079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10"/>
          </p:nvPr>
        </p:nvSpPr>
        <p:spPr/>
        <p:txBody>
          <a:bodyPr rtlCol="0"/>
          <a:lstStyle/>
          <a:p>
            <a:pPr rtl="0"/>
            <a:fld id="{6336304E-FDE3-4B4F-A3B7-EBE87F3FA5E2}" type="slidenum">
              <a:rPr lang="pt-BR" smtClean="0"/>
              <a:t>6</a:t>
            </a:fld>
            <a:endParaRPr lang="pt-BR" dirty="0"/>
          </a:p>
        </p:txBody>
      </p:sp>
    </p:spTree>
    <p:extLst>
      <p:ext uri="{BB962C8B-B14F-4D97-AF65-F5344CB8AC3E}">
        <p14:creationId xmlns:p14="http://schemas.microsoft.com/office/powerpoint/2010/main" val="178425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10"/>
          </p:nvPr>
        </p:nvSpPr>
        <p:spPr/>
        <p:txBody>
          <a:bodyPr rtlCol="0"/>
          <a:lstStyle/>
          <a:p>
            <a:pPr rtl="0"/>
            <a:fld id="{6336304E-FDE3-4B4F-A3B7-EBE87F3FA5E2}" type="slidenum">
              <a:rPr lang="pt-BR" smtClean="0"/>
              <a:t>8</a:t>
            </a:fld>
            <a:endParaRPr lang="pt-BR" dirty="0"/>
          </a:p>
        </p:txBody>
      </p:sp>
    </p:spTree>
    <p:extLst>
      <p:ext uri="{BB962C8B-B14F-4D97-AF65-F5344CB8AC3E}">
        <p14:creationId xmlns:p14="http://schemas.microsoft.com/office/powerpoint/2010/main" val="388040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10"/>
          </p:nvPr>
        </p:nvSpPr>
        <p:spPr/>
        <p:txBody>
          <a:bodyPr rtlCol="0"/>
          <a:lstStyle/>
          <a:p>
            <a:pPr rtl="0"/>
            <a:fld id="{6336304E-FDE3-4B4F-A3B7-EBE87F3FA5E2}" type="slidenum">
              <a:rPr lang="pt-BR" smtClean="0"/>
              <a:t>9</a:t>
            </a:fld>
            <a:endParaRPr lang="pt-BR" dirty="0"/>
          </a:p>
        </p:txBody>
      </p:sp>
    </p:spTree>
    <p:extLst>
      <p:ext uri="{BB962C8B-B14F-4D97-AF65-F5344CB8AC3E}">
        <p14:creationId xmlns:p14="http://schemas.microsoft.com/office/powerpoint/2010/main" val="179059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10"/>
          </p:nvPr>
        </p:nvSpPr>
        <p:spPr/>
        <p:txBody>
          <a:bodyPr rtlCol="0"/>
          <a:lstStyle/>
          <a:p>
            <a:pPr rtl="0"/>
            <a:fld id="{6336304E-FDE3-4B4F-A3B7-EBE87F3FA5E2}" type="slidenum">
              <a:rPr lang="pt-BR" smtClean="0"/>
              <a:t>10</a:t>
            </a:fld>
            <a:endParaRPr lang="pt-BR" dirty="0"/>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Slide_0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1"/>
                </a:solidFill>
                <a:latin typeface="+mj-lt"/>
              </a:defRPr>
            </a:lvl1pPr>
          </a:lstStyle>
          <a:p>
            <a:pPr rtl="0"/>
            <a:r>
              <a:rPr lang="pt-BR" noProof="0" dirty="0"/>
              <a:t>Título vem aqui</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
        <p:nvSpPr>
          <p:cNvPr id="13" name="Espaço Reservado para Imagem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pt-BR" noProof="0"/>
              <a:t>Clique no ícone para adicionar uma imagem</a:t>
            </a:r>
            <a:endParaRPr lang="pt-BR"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v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6" name="Forma Liv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pic>
        <p:nvPicPr>
          <p:cNvPr id="9" name="Imagem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ector Re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rigado 01">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dirty="0" err="1"/>
              <a:t>email</a:t>
            </a:r>
            <a:endParaRPr lang="pt-BR" noProof="0" dirty="0"/>
          </a:p>
        </p:txBody>
      </p:sp>
      <p:sp>
        <p:nvSpPr>
          <p:cNvPr id="13" name="Espaço Reservado para Imagem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pt-BR" noProof="0"/>
              <a:t>Clique no ícone para adicionar uma imagem</a:t>
            </a:r>
            <a:endParaRPr lang="pt-BR"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v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6" name="Forma Liv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pic>
        <p:nvPicPr>
          <p:cNvPr id="9" name="Imagem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ector Re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Espaço Reservado para Texto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pt-BR" noProof="0" dirty="0"/>
              <a:t>URL do site vem aqui</a:t>
            </a:r>
          </a:p>
        </p:txBody>
      </p:sp>
      <p:pic>
        <p:nvPicPr>
          <p:cNvPr id="17" name="Gráfico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áfico 17" descr="Rede">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ítulo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rtl="0"/>
            <a:r>
              <a:rPr lang="pt-BR" noProof="0"/>
              <a:t>Clique para editar o título Mestre</a:t>
            </a:r>
            <a:endParaRPr lang="pt-BR"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do Slide_02">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3" name="Espaço Reservado para Imagem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pt-BR" noProof="0"/>
              <a:t>Clique no ícone para adicionar uma imagem</a:t>
            </a:r>
            <a:endParaRPr lang="pt-BR"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v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6" name="Forma Liv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pic>
        <p:nvPicPr>
          <p:cNvPr id="9" name="Imagem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ector Reto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áfico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áfico 19" descr="Rede">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ítulo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dirty="0" err="1"/>
              <a:t>email</a:t>
            </a:r>
            <a:endParaRPr lang="pt-BR" noProof="0" dirty="0"/>
          </a:p>
        </p:txBody>
      </p:sp>
      <p:sp>
        <p:nvSpPr>
          <p:cNvPr id="22" name="Espaço Reservado para Texto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pt-BR" noProof="0" dirty="0"/>
              <a:t>URL do site vem aqui</a:t>
            </a:r>
          </a:p>
        </p:txBody>
      </p:sp>
      <p:sp>
        <p:nvSpPr>
          <p:cNvPr id="18" name="Título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rtl="0"/>
            <a:r>
              <a:rPr lang="pt-BR" noProof="0"/>
              <a:t>Clique para editar o título Mestre</a:t>
            </a:r>
            <a:endParaRPr lang="pt-BR"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pt-BR" noProof="0" dirty="0"/>
              <a:t>Título vem aqui</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v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6" name="Forma Liv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pic>
        <p:nvPicPr>
          <p:cNvPr id="9" name="Imagem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ector Re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pt-BR" noProof="0"/>
              <a:t>Clique para editar o título Mestre</a:t>
            </a:r>
            <a:endParaRPr lang="pt-BR" noProof="0" dirty="0"/>
          </a:p>
        </p:txBody>
      </p:sp>
      <p:pic>
        <p:nvPicPr>
          <p:cNvPr id="8" name="Imagem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6" name="Espaço Reservado para o Número do Slid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pt-BR" noProof="0" smtClean="0"/>
              <a:pPr rtl="0"/>
              <a:t>‹nº›</a:t>
            </a:fld>
            <a:endParaRPr lang="pt-BR" noProof="0" dirty="0"/>
          </a:p>
        </p:txBody>
      </p:sp>
      <p:grpSp>
        <p:nvGrpSpPr>
          <p:cNvPr id="4" name="Grupo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grpSp>
          <p:nvGrpSpPr>
            <p:cNvPr id="18" name="Grupo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a Liv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20" name="Forma Liv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grpSp>
      <p:sp>
        <p:nvSpPr>
          <p:cNvPr id="21" name="Espaço Reservado para Texto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os estilos de texto Mestres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grpSp>
        <p:nvGrpSpPr>
          <p:cNvPr id="22" name="Grupo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a Liv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25" name="Forma liv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26" name="Forma Liv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sp>
        <p:nvSpPr>
          <p:cNvPr id="7" name="Retâ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Espaço Reservado para o Número do Slid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
        <p:nvSpPr>
          <p:cNvPr id="27" name="Espaço reservado para conteúdo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pic>
        <p:nvPicPr>
          <p:cNvPr id="12" name="Imagem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ítulo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pt-BR" noProof="0"/>
              <a:t>Clique para editar o título Mestre</a:t>
            </a:r>
            <a:endParaRPr lang="pt-BR"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is conteúdos">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a Liv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20" name="Forma liv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22" name="Forma Liv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sp>
        <p:nvSpPr>
          <p:cNvPr id="7" name="Retâ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Espaço Reservado para o Número do Slid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
        <p:nvSpPr>
          <p:cNvPr id="14" name="Espaço reservado para conteúdo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17" name="Espaço reservado para conteúdo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pic>
        <p:nvPicPr>
          <p:cNvPr id="13" name="Imagem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ítulo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pt-BR" noProof="0"/>
              <a:t>Clique para editar o título Mestre</a:t>
            </a:r>
            <a:endParaRPr lang="pt-BR"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a Liv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23" name="Forma liv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24" name="Forma Liv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sp>
        <p:nvSpPr>
          <p:cNvPr id="7" name="Retâ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Espaço Reservado para o Número do Slid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
        <p:nvSpPr>
          <p:cNvPr id="14" name="Espaço Reservado para Texto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17" name="Espaço reservado para conteúdo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18" name="Espaço Reservado para Texto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os estilos de texto Mestres</a:t>
            </a:r>
          </a:p>
        </p:txBody>
      </p:sp>
      <p:sp>
        <p:nvSpPr>
          <p:cNvPr id="19" name="Espaço reservado para conteúdo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pic>
        <p:nvPicPr>
          <p:cNvPr id="21" name="Imagem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ítulo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pt-BR" noProof="0"/>
              <a:t>Clique para editar o título Mestre</a:t>
            </a:r>
            <a:endParaRPr lang="pt-BR"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sp>
        <p:nvSpPr>
          <p:cNvPr id="22" name="Espaço Reservado para Imagem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endParaRPr lang="pt-BR"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a Liv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6" name="Forma Liv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sp>
        <p:nvSpPr>
          <p:cNvPr id="19" name="Título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pt-BR" noProof="0"/>
              <a:t>Clique para editar o título Mestre</a:t>
            </a:r>
            <a:endParaRPr lang="pt-BR" noProof="0" dirty="0"/>
          </a:p>
        </p:txBody>
      </p:sp>
      <p:sp>
        <p:nvSpPr>
          <p:cNvPr id="20" name="Espaço Reservado para Texto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pic>
        <p:nvPicPr>
          <p:cNvPr id="8" name="Imagem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a liv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22" name="Forma liv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23" name="Forma Liv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sp>
        <p:nvSpPr>
          <p:cNvPr id="7" name="Retâ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Espaço Reservado para o Número do Slid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
        <p:nvSpPr>
          <p:cNvPr id="14" name="Título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pt-BR" noProof="0"/>
              <a:t>Clique para editar o título Mestre</a:t>
            </a:r>
            <a:endParaRPr lang="pt-BR" noProof="0" dirty="0"/>
          </a:p>
        </p:txBody>
      </p:sp>
      <p:sp>
        <p:nvSpPr>
          <p:cNvPr id="17" name="Espaço Reservado para Texto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os estilos de texto Mestres</a:t>
            </a:r>
          </a:p>
        </p:txBody>
      </p:sp>
      <p:sp>
        <p:nvSpPr>
          <p:cNvPr id="18" name="Espaço reservado para conteúdo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pic>
        <p:nvPicPr>
          <p:cNvPr id="13" name="Imagem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Slide_02">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pt-BR" noProof="0" dirty="0"/>
              <a:t>Título vem aqui</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
        <p:nvSpPr>
          <p:cNvPr id="13" name="Espaço Reservado para Imagem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pt-BR" noProof="0"/>
              <a:t>Clique no ícone para adicionar uma imagem</a:t>
            </a:r>
            <a:endParaRPr lang="pt-BR"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v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6" name="Forma Liv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pic>
        <p:nvPicPr>
          <p:cNvPr id="9" name="Imagem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ector Re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beçalho da Seção com Imagem">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pt-BR" noProof="0"/>
              <a:t>Clique para editar o título Mestre</a:t>
            </a:r>
            <a:endParaRPr lang="pt-BR" noProof="0" dirty="0"/>
          </a:p>
        </p:txBody>
      </p:sp>
      <p:sp>
        <p:nvSpPr>
          <p:cNvPr id="3" name="Espaço Reservado para Texto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dirty="0"/>
              <a:t>Texto fictício vem aqui</a:t>
            </a:r>
          </a:p>
        </p:txBody>
      </p:sp>
      <p:pic>
        <p:nvPicPr>
          <p:cNvPr id="8" name="Imagem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6" name="Espaço Reservado para o Número do Slide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pt-BR" noProof="0" smtClean="0"/>
              <a:pPr rtl="0"/>
              <a:t>‹nº›</a:t>
            </a:fld>
            <a:endParaRPr lang="pt-BR" noProof="0" dirty="0"/>
          </a:p>
        </p:txBody>
      </p:sp>
      <p:sp>
        <p:nvSpPr>
          <p:cNvPr id="15" name="Espaço Reservado para Imagem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pt-BR" noProof="0"/>
              <a:t>Clique no ícone para adicionar uma imagem</a:t>
            </a:r>
            <a:endParaRPr lang="pt-BR"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e Conteúdo com Imagem">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7" name="Retâ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bg1"/>
              </a:solidFill>
            </a:endParaRPr>
          </a:p>
        </p:txBody>
      </p:sp>
      <p:pic>
        <p:nvPicPr>
          <p:cNvPr id="8" name="Imagem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upo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orma Livre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2" name="Forma livre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3" name="Forma Livre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Espaço Reservado para o Número do Slid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
        <p:nvSpPr>
          <p:cNvPr id="23" name="Espaço Reservado para Imagem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pt-BR" noProof="0"/>
              <a:t>Clique no ícone para adicionar uma imagem</a:t>
            </a:r>
            <a:endParaRPr lang="pt-BR" noProof="0" dirty="0"/>
          </a:p>
        </p:txBody>
      </p:sp>
      <p:sp>
        <p:nvSpPr>
          <p:cNvPr id="14" name="Título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pt-BR" noProof="0"/>
              <a:t>Clique para editar o título Mestre</a:t>
            </a:r>
            <a:endParaRPr lang="pt-BR"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e Conteúdo 0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pt-BR" noProof="0"/>
              <a:t>Clique para editar o título Mestre</a:t>
            </a:r>
            <a:endParaRPr lang="pt-BR" noProof="0" dirty="0"/>
          </a:p>
        </p:txBody>
      </p:sp>
      <p:sp>
        <p:nvSpPr>
          <p:cNvPr id="3" name="Espaço reservado para conteú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7" name="Retâ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bg1"/>
              </a:solidFill>
            </a:endParaRPr>
          </a:p>
        </p:txBody>
      </p:sp>
      <p:pic>
        <p:nvPicPr>
          <p:cNvPr id="8" name="Imagem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Espaço Reservado para o Número do Slid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
        <p:nvSpPr>
          <p:cNvPr id="14" name="Retângulo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8" name="Espaço Reservado para Imagem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pt-BR" noProof="0"/>
              <a:t>Clique no ícone para adicionar uma imagem</a:t>
            </a:r>
            <a:endParaRPr lang="pt-BR"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e Conteúdo 03">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3" name="Espaço Reservado para Imagem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pt-BR" noProof="0" dirty="0"/>
              <a:t>ícone</a:t>
            </a:r>
          </a:p>
        </p:txBody>
      </p:sp>
      <p:sp>
        <p:nvSpPr>
          <p:cNvPr id="9" name="Retângulo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pt-BR" noProof="0"/>
              <a:t>Clique para editar o título Mestre</a:t>
            </a:r>
            <a:endParaRPr lang="pt-BR" noProof="0" dirty="0"/>
          </a:p>
        </p:txBody>
      </p:sp>
      <p:sp>
        <p:nvSpPr>
          <p:cNvPr id="3" name="Espaço Reservado para Conteúdo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7" name="Retâ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bg1"/>
              </a:solidFill>
            </a:endParaRPr>
          </a:p>
        </p:txBody>
      </p:sp>
      <p:pic>
        <p:nvPicPr>
          <p:cNvPr id="8" name="Imagem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Espaço Reservado para o Número do Slid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
        <p:nvSpPr>
          <p:cNvPr id="6" name="Espaço Reservado para Imagem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pt-BR" noProof="0"/>
              <a:t>Clique no ícone para adicionar uma imagem</a:t>
            </a:r>
            <a:endParaRPr lang="pt-BR" noProof="0" dirty="0"/>
          </a:p>
        </p:txBody>
      </p:sp>
      <p:sp>
        <p:nvSpPr>
          <p:cNvPr id="17" name="Espaço Reservado para Conteúdo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20" name="Espaço Reservado para Conteúdo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21" name="Espaço Reservado para Conteúdo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12" name="Espaço Reservado para Imagem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pt-BR" noProof="0" dirty="0"/>
              <a:t>ícone</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de comparação">
    <p:spTree>
      <p:nvGrpSpPr>
        <p:cNvPr id="1" name=""/>
        <p:cNvGrpSpPr/>
        <p:nvPr/>
      </p:nvGrpSpPr>
      <p:grpSpPr>
        <a:xfrm>
          <a:off x="0" y="0"/>
          <a:ext cx="0" cy="0"/>
          <a:chOff x="0" y="0"/>
          <a:chExt cx="0" cy="0"/>
        </a:xfrm>
      </p:grpSpPr>
      <p:sp>
        <p:nvSpPr>
          <p:cNvPr id="22" name="Retângulo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4" name="Retângulo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pt-BR" noProof="0"/>
              <a:t>Clique para editar o título Mestre</a:t>
            </a:r>
            <a:endParaRPr lang="pt-BR" noProof="0" dirty="0"/>
          </a:p>
        </p:txBody>
      </p:sp>
      <p:sp>
        <p:nvSpPr>
          <p:cNvPr id="3" name="Espaço Reservado para Conteúdo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7" name="Retâ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accent2"/>
              </a:solidFill>
            </a:endParaRPr>
          </a:p>
        </p:txBody>
      </p:sp>
      <p:pic>
        <p:nvPicPr>
          <p:cNvPr id="8" name="Imagem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6" name="Espaço Reservado para o Número do Slide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
        <p:nvSpPr>
          <p:cNvPr id="20" name="Espaço Reservado para Conteúdo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dirty="0"/>
              <a:t>Tópico 01 vem aqui</a:t>
            </a:r>
          </a:p>
        </p:txBody>
      </p:sp>
      <p:sp>
        <p:nvSpPr>
          <p:cNvPr id="23" name="Espaço Reservado para Conteúdo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25" name="Espaço Reservado para Conteúdo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dirty="0"/>
              <a:t>Tópico 02 vem aqui</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4" name="Espaço Reservado para Imagem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pt-BR" noProof="0" dirty="0"/>
              <a:t>ícone</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9" name="Espaço Reservado para Imagem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pt-BR" noProof="0" dirty="0"/>
              <a:t>ícone</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a Livre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3" name="Forma livre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14" name="Forma Livre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pt-BR" noProof="0"/>
              <a:t>Clique para editar o título Mestre</a:t>
            </a:r>
            <a:endParaRPr lang="pt-BR" noProof="0" dirty="0"/>
          </a:p>
        </p:txBody>
      </p:sp>
      <p:sp>
        <p:nvSpPr>
          <p:cNvPr id="7" name="Retâ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bg1"/>
              </a:solidFill>
            </a:endParaRPr>
          </a:p>
        </p:txBody>
      </p:sp>
      <p:pic>
        <p:nvPicPr>
          <p:cNvPr id="8" name="Imagem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Espaço Reservado para o Número do Slid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da equipe">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a Liv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37" name="Forma liv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sp>
          <p:nvSpPr>
            <p:cNvPr id="38" name="Forma Liv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pt-BR"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0" name="Forma livre: Forma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1" name="Forma livre: Forma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2" name="Forma livre: Forma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7" name="Forma livre: Forma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pt-BR" noProof="0"/>
              <a:t>Clique para editar o título Mestre</a:t>
            </a:r>
            <a:endParaRPr lang="pt-BR" noProof="0" dirty="0"/>
          </a:p>
        </p:txBody>
      </p:sp>
      <p:sp>
        <p:nvSpPr>
          <p:cNvPr id="7" name="Retâ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solidFill>
                <a:schemeClr val="bg1"/>
              </a:solidFill>
            </a:endParaRPr>
          </a:p>
        </p:txBody>
      </p:sp>
      <p:pic>
        <p:nvPicPr>
          <p:cNvPr id="8" name="Imagem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10" name="Espaço Reservado para o Número do Slide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pt-BR" noProof="0" smtClean="0"/>
              <a:pPr rtl="0"/>
              <a:t>‹nº›</a:t>
            </a:fld>
            <a:endParaRPr lang="pt-BR" noProof="0" dirty="0"/>
          </a:p>
        </p:txBody>
      </p:sp>
      <p:sp>
        <p:nvSpPr>
          <p:cNvPr id="3" name="Espaço Reservado para Imagem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pt-BR" noProof="0"/>
              <a:t>Clique no ícone para adicionar uma imagem</a:t>
            </a:r>
            <a:endParaRPr lang="pt-BR" noProof="0" dirty="0"/>
          </a:p>
        </p:txBody>
      </p:sp>
      <p:sp>
        <p:nvSpPr>
          <p:cNvPr id="11" name="Espaço Reservado para Imagem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pt-BR" noProof="0"/>
              <a:t>Clique no ícone para adicionar uma imagem</a:t>
            </a:r>
            <a:endParaRPr lang="pt-BR" noProof="0" dirty="0"/>
          </a:p>
        </p:txBody>
      </p:sp>
      <p:sp>
        <p:nvSpPr>
          <p:cNvPr id="12" name="Espaço Reservado para Imagem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pt-BR" noProof="0"/>
              <a:t>Clique no ícone para adicionar uma imagem</a:t>
            </a:r>
            <a:endParaRPr lang="pt-BR" noProof="0" dirty="0"/>
          </a:p>
        </p:txBody>
      </p:sp>
      <p:sp>
        <p:nvSpPr>
          <p:cNvPr id="13" name="Espaço Reservado para Imagem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pt-BR" noProof="0"/>
              <a:t>Clique no ícone para adicionar uma imagem</a:t>
            </a:r>
            <a:endParaRPr lang="pt-BR" noProof="0" dirty="0"/>
          </a:p>
        </p:txBody>
      </p:sp>
      <p:sp>
        <p:nvSpPr>
          <p:cNvPr id="27" name="Espaço Reservado para Conteúdo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28" name="Espaço Reservado para Conteúdo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dirty="0"/>
              <a:t>Executivo 01</a:t>
            </a:r>
          </a:p>
        </p:txBody>
      </p:sp>
      <p:sp>
        <p:nvSpPr>
          <p:cNvPr id="29" name="Espaço Reservado para Conteúdo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30" name="Espaço Reservado para Conteúdo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dirty="0"/>
              <a:t>Executivo 01</a:t>
            </a:r>
          </a:p>
        </p:txBody>
      </p:sp>
      <p:sp>
        <p:nvSpPr>
          <p:cNvPr id="31" name="Espaço Reservado para Conteúdo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32" name="Espaço Reservado para Conteúdo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dirty="0"/>
              <a:t>Executivo 01</a:t>
            </a:r>
          </a:p>
        </p:txBody>
      </p:sp>
      <p:sp>
        <p:nvSpPr>
          <p:cNvPr id="33" name="Espaço Reservado para Conteúdo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a:t>Clique para editar os estilos de texto Mestres</a:t>
            </a:r>
          </a:p>
        </p:txBody>
      </p:sp>
      <p:sp>
        <p:nvSpPr>
          <p:cNvPr id="34" name="Espaço Reservado para Conteúdo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pt-BR" noProof="0" dirty="0"/>
              <a:t>Executivo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pt-BR" noProof="0" dirty="0"/>
              <a:t>Clique para editar o estilo de título Mestre</a:t>
            </a:r>
          </a:p>
        </p:txBody>
      </p:sp>
      <p:sp>
        <p:nvSpPr>
          <p:cNvPr id="3" name="Espaço Reservado para Texto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3B5D4D7-8A2B-47AF-98EF-704B6B792E96}" type="datetime1">
              <a:rPr lang="pt-BR" noProof="0" smtClean="0"/>
              <a:t>27/06/2019</a:t>
            </a:fld>
            <a:endParaRPr lang="pt-BR" noProof="0" dirty="0"/>
          </a:p>
        </p:txBody>
      </p:sp>
      <p:sp>
        <p:nvSpPr>
          <p:cNvPr id="5" name="Espaço Reservado para Rodapé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pt-BR" noProof="0" dirty="0"/>
          </a:p>
        </p:txBody>
      </p:sp>
      <p:sp>
        <p:nvSpPr>
          <p:cNvPr id="6" name="Espaço Reservado para o Número do Slide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pt-BR" noProof="0" smtClean="0"/>
              <a:t>‹nº›</a:t>
            </a:fld>
            <a:endParaRPr lang="pt-BR"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B08B8-3DB3-4637-AE23-B8DB96D9FCEC}"/>
              </a:ext>
            </a:extLst>
          </p:cNvPr>
          <p:cNvSpPr>
            <a:spLocks noGrp="1"/>
          </p:cNvSpPr>
          <p:nvPr>
            <p:ph type="ctrTitle"/>
          </p:nvPr>
        </p:nvSpPr>
        <p:spPr>
          <a:xfrm>
            <a:off x="6343650" y="2173288"/>
            <a:ext cx="5302918" cy="2090808"/>
          </a:xfrm>
        </p:spPr>
        <p:txBody>
          <a:bodyPr rtlCol="0"/>
          <a:lstStyle/>
          <a:p>
            <a:r>
              <a:rPr lang="pt-BR" dirty="0" err="1"/>
              <a:t>Capstone</a:t>
            </a:r>
            <a:r>
              <a:rPr lang="pt-BR" dirty="0"/>
              <a:t> Project: final </a:t>
            </a:r>
            <a:r>
              <a:rPr lang="pt-BR" dirty="0" err="1"/>
              <a:t>Assignment</a:t>
            </a:r>
            <a:endParaRPr lang="pt-BR" dirty="0"/>
          </a:p>
        </p:txBody>
      </p:sp>
      <p:sp>
        <p:nvSpPr>
          <p:cNvPr id="3" name="Subtítulo 2">
            <a:extLst>
              <a:ext uri="{FF2B5EF4-FFF2-40B4-BE49-F238E27FC236}">
                <a16:creationId xmlns:a16="http://schemas.microsoft.com/office/drawing/2014/main" id="{2198AA37-E298-4CD8-9F0F-2123ACFD9653}"/>
              </a:ext>
            </a:extLst>
          </p:cNvPr>
          <p:cNvSpPr>
            <a:spLocks noGrp="1"/>
          </p:cNvSpPr>
          <p:nvPr>
            <p:ph type="subTitle" idx="1"/>
          </p:nvPr>
        </p:nvSpPr>
        <p:spPr/>
        <p:txBody>
          <a:bodyPr rtlCol="0"/>
          <a:lstStyle/>
          <a:p>
            <a:r>
              <a:rPr lang="pt-BR" dirty="0"/>
              <a:t>Best </a:t>
            </a:r>
            <a:r>
              <a:rPr lang="pt-BR" dirty="0" err="1"/>
              <a:t>Places</a:t>
            </a:r>
            <a:r>
              <a:rPr lang="pt-BR" dirty="0"/>
              <a:t> in Toronto for </a:t>
            </a:r>
            <a:r>
              <a:rPr lang="pt-BR" dirty="0" err="1"/>
              <a:t>travelers</a:t>
            </a:r>
            <a:r>
              <a:rPr lang="pt-BR" dirty="0"/>
              <a:t> </a:t>
            </a:r>
            <a:r>
              <a:rPr lang="pt-BR" dirty="0" err="1"/>
              <a:t>using</a:t>
            </a:r>
            <a:r>
              <a:rPr lang="pt-BR" dirty="0"/>
              <a:t> </a:t>
            </a:r>
            <a:r>
              <a:rPr lang="pt-BR" dirty="0" err="1"/>
              <a:t>foursquare</a:t>
            </a:r>
            <a:r>
              <a:rPr lang="pt-BR" dirty="0"/>
              <a:t> data</a:t>
            </a:r>
          </a:p>
        </p:txBody>
      </p:sp>
      <p:pic>
        <p:nvPicPr>
          <p:cNvPr id="10" name="Espaço Reservado para Imagem 9" descr="Paisagem urbana">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9" name="Retângulo 8">
            <a:extLst>
              <a:ext uri="{FF2B5EF4-FFF2-40B4-BE49-F238E27FC236}">
                <a16:creationId xmlns:a16="http://schemas.microsoft.com/office/drawing/2014/main" id="{50889FFE-D01F-4CD6-B802-58D2A3E5C4D6}"/>
              </a:ext>
            </a:extLst>
          </p:cNvPr>
          <p:cNvSpPr/>
          <p:nvPr/>
        </p:nvSpPr>
        <p:spPr>
          <a:xfrm>
            <a:off x="9889067" y="186267"/>
            <a:ext cx="1964266" cy="1303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ço Reservado para Imagem 9" descr="Paisagem urbana">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ítulo 6">
            <a:extLst>
              <a:ext uri="{FF2B5EF4-FFF2-40B4-BE49-F238E27FC236}">
                <a16:creationId xmlns:a16="http://schemas.microsoft.com/office/drawing/2014/main" id="{39B0EC6D-03DD-4CEE-9979-34A964DCA45D}"/>
              </a:ext>
            </a:extLst>
          </p:cNvPr>
          <p:cNvSpPr>
            <a:spLocks noGrp="1"/>
          </p:cNvSpPr>
          <p:nvPr>
            <p:ph type="title"/>
          </p:nvPr>
        </p:nvSpPr>
        <p:spPr/>
        <p:txBody>
          <a:bodyPr rtlCol="0"/>
          <a:lstStyle/>
          <a:p>
            <a:pPr rtl="0"/>
            <a:r>
              <a:rPr lang="pt-BR" dirty="0" err="1"/>
              <a:t>Thanks</a:t>
            </a:r>
            <a:r>
              <a:rPr lang="pt-BR" dirty="0"/>
              <a:t>!</a:t>
            </a:r>
          </a:p>
        </p:txBody>
      </p:sp>
      <p:sp>
        <p:nvSpPr>
          <p:cNvPr id="9" name="Retângulo 8">
            <a:extLst>
              <a:ext uri="{FF2B5EF4-FFF2-40B4-BE49-F238E27FC236}">
                <a16:creationId xmlns:a16="http://schemas.microsoft.com/office/drawing/2014/main" id="{9CDEB255-1DAF-4448-9DEE-472ABBA90167}"/>
              </a:ext>
            </a:extLst>
          </p:cNvPr>
          <p:cNvSpPr/>
          <p:nvPr/>
        </p:nvSpPr>
        <p:spPr>
          <a:xfrm>
            <a:off x="6333067" y="4199467"/>
            <a:ext cx="3031066" cy="143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1183DF45-48F6-4398-A68B-1E5EEEEA2A36}"/>
              </a:ext>
            </a:extLst>
          </p:cNvPr>
          <p:cNvSpPr/>
          <p:nvPr/>
        </p:nvSpPr>
        <p:spPr>
          <a:xfrm>
            <a:off x="6096000" y="1193801"/>
            <a:ext cx="3031066" cy="143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Imagem 6" descr="Arranha-céu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ítulo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r>
              <a:rPr lang="pt-BR" dirty="0" err="1"/>
              <a:t>Introduction</a:t>
            </a:r>
            <a:br>
              <a:rPr lang="pt-BR" dirty="0"/>
            </a:br>
            <a:endParaRPr lang="pt-BR" dirty="0"/>
          </a:p>
        </p:txBody>
      </p:sp>
      <p:sp>
        <p:nvSpPr>
          <p:cNvPr id="5" name="Retângulo 4">
            <a:extLst>
              <a:ext uri="{FF2B5EF4-FFF2-40B4-BE49-F238E27FC236}">
                <a16:creationId xmlns:a16="http://schemas.microsoft.com/office/drawing/2014/main" id="{105F2326-EC5D-4129-998B-C965FFF7CA0F}"/>
              </a:ext>
            </a:extLst>
          </p:cNvPr>
          <p:cNvSpPr/>
          <p:nvPr/>
        </p:nvSpPr>
        <p:spPr>
          <a:xfrm>
            <a:off x="10786534" y="62348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CDE17D55-6827-4824-82BC-E2698D3DA4B3}"/>
              </a:ext>
            </a:extLst>
          </p:cNvPr>
          <p:cNvSpPr/>
          <p:nvPr/>
        </p:nvSpPr>
        <p:spPr>
          <a:xfrm>
            <a:off x="515938" y="61295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Conteúdo 2">
            <a:extLst>
              <a:ext uri="{FF2B5EF4-FFF2-40B4-BE49-F238E27FC236}">
                <a16:creationId xmlns:a16="http://schemas.microsoft.com/office/drawing/2014/main" id="{552A9C73-06ED-419B-81B5-491CBFC22330}"/>
              </a:ext>
            </a:extLst>
          </p:cNvPr>
          <p:cNvSpPr>
            <a:spLocks noGrp="1"/>
          </p:cNvSpPr>
          <p:nvPr>
            <p:ph idx="1"/>
          </p:nvPr>
        </p:nvSpPr>
        <p:spPr>
          <a:xfrm>
            <a:off x="538961" y="1605496"/>
            <a:ext cx="3991476" cy="4351338"/>
          </a:xfrm>
        </p:spPr>
        <p:txBody>
          <a:bodyPr rtlCol="0"/>
          <a:lstStyle/>
          <a:p>
            <a:pPr marL="0" indent="0">
              <a:buNone/>
            </a:pPr>
            <a:r>
              <a:rPr lang="en-US" sz="2000" dirty="0"/>
              <a:t>Millions of people travel for other cities and countries every year. Not only for hobby or pleasure, but also for business too. So, for every travel, people has a lot of issues to resolve like the need of hotels, restaurants, recreation, visit the best nearby places and so on. Besides that, some problems can occur like long displacements and the fear of getting lost in unknown places. </a:t>
            </a:r>
          </a:p>
          <a:p>
            <a:pPr marL="0" indent="0">
              <a:buNone/>
            </a:pPr>
            <a:r>
              <a:rPr lang="en-US" sz="2000" dirty="0"/>
              <a:t>This project have the intention to make better a travel experience using the city of Toronto as an example. The intend is to </a:t>
            </a:r>
            <a:r>
              <a:rPr lang="en-US" sz="2000" dirty="0" err="1"/>
              <a:t>clusterize</a:t>
            </a:r>
            <a:r>
              <a:rPr lang="en-US" sz="2000" dirty="0"/>
              <a:t> nearby locations of Toronto using hotels, cafes and other places to do this classification.</a:t>
            </a:r>
            <a:endParaRPr lang="pt-BR" sz="1600" dirty="0"/>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pt-BR" dirty="0"/>
              <a:t>Data</a:t>
            </a:r>
            <a:br>
              <a:rPr lang="pt-BR" dirty="0"/>
            </a:br>
            <a:endParaRPr lang="pt-BR" dirty="0"/>
          </a:p>
        </p:txBody>
      </p:sp>
      <p:sp>
        <p:nvSpPr>
          <p:cNvPr id="3" name="Espaço Reservado para Conteúdo 2">
            <a:extLst>
              <a:ext uri="{FF2B5EF4-FFF2-40B4-BE49-F238E27FC236}">
                <a16:creationId xmlns:a16="http://schemas.microsoft.com/office/drawing/2014/main" id="{B91B32C0-5E61-447F-9557-57AF415D6FE9}"/>
              </a:ext>
            </a:extLst>
          </p:cNvPr>
          <p:cNvSpPr>
            <a:spLocks noGrp="1"/>
          </p:cNvSpPr>
          <p:nvPr>
            <p:ph idx="1"/>
          </p:nvPr>
        </p:nvSpPr>
        <p:spPr>
          <a:xfrm>
            <a:off x="538960" y="1571630"/>
            <a:ext cx="4151027" cy="4351338"/>
          </a:xfrm>
        </p:spPr>
        <p:txBody>
          <a:bodyPr rtlCol="0"/>
          <a:lstStyle/>
          <a:p>
            <a:pPr marL="0" indent="0">
              <a:buNone/>
            </a:pPr>
            <a:r>
              <a:rPr lang="en-US" sz="2000" dirty="0"/>
              <a:t>As a data source will be used an integration with Foursquare, which is a technology company that uses location intelligence to build meaningful consumer experiences and business solutions. Foursquare API provides a great amount of quality data about locations like restaurants, cafe, gyms, etc. This will allow travelling people to easily decide where the best places to go when in an unknown city. </a:t>
            </a:r>
          </a:p>
          <a:p>
            <a:pPr marL="0" indent="0">
              <a:buNone/>
            </a:pPr>
            <a:r>
              <a:rPr lang="en-US" sz="2000" dirty="0"/>
              <a:t>Besides that it will be necessary to collect postal codes and neighborhoods of Toronto from a Wikipedia page to use with the Foursquare locations.</a:t>
            </a:r>
            <a:endParaRPr lang="pt-BR" sz="1600" dirty="0"/>
          </a:p>
        </p:txBody>
      </p:sp>
      <p:sp>
        <p:nvSpPr>
          <p:cNvPr id="4" name="Espaço Reservado para o Número do Slide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pt-BR" smtClean="0"/>
              <a:pPr rtl="0"/>
              <a:t>3</a:t>
            </a:fld>
            <a:endParaRPr lang="pt-BR" dirty="0"/>
          </a:p>
        </p:txBody>
      </p:sp>
      <p:pic>
        <p:nvPicPr>
          <p:cNvPr id="7" name="Espaço Reservado para Imagem 6" descr="Arranha-céu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6" name="Retângulo 5">
            <a:extLst>
              <a:ext uri="{FF2B5EF4-FFF2-40B4-BE49-F238E27FC236}">
                <a16:creationId xmlns:a16="http://schemas.microsoft.com/office/drawing/2014/main" id="{ECCC7D60-4822-419A-B47D-98893ADB1424}"/>
              </a:ext>
            </a:extLst>
          </p:cNvPr>
          <p:cNvSpPr/>
          <p:nvPr/>
        </p:nvSpPr>
        <p:spPr>
          <a:xfrm>
            <a:off x="515938" y="61295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FABD762D-5BF6-4EB4-9F98-3CF93B321249}"/>
              </a:ext>
            </a:extLst>
          </p:cNvPr>
          <p:cNvSpPr/>
          <p:nvPr/>
        </p:nvSpPr>
        <p:spPr>
          <a:xfrm>
            <a:off x="10786534" y="62348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61730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r>
              <a:rPr lang="pt-BR" b="0" dirty="0" err="1"/>
              <a:t>Methodology</a:t>
            </a:r>
            <a:br>
              <a:rPr lang="pt-BR" dirty="0"/>
            </a:br>
            <a:endParaRPr lang="pt-BR" dirty="0"/>
          </a:p>
        </p:txBody>
      </p:sp>
      <p:sp>
        <p:nvSpPr>
          <p:cNvPr id="5" name="Retângulo 4">
            <a:extLst>
              <a:ext uri="{FF2B5EF4-FFF2-40B4-BE49-F238E27FC236}">
                <a16:creationId xmlns:a16="http://schemas.microsoft.com/office/drawing/2014/main" id="{105F2326-EC5D-4129-998B-C965FFF7CA0F}"/>
              </a:ext>
            </a:extLst>
          </p:cNvPr>
          <p:cNvSpPr/>
          <p:nvPr/>
        </p:nvSpPr>
        <p:spPr>
          <a:xfrm>
            <a:off x="10752667" y="62348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CDE17D55-6827-4824-82BC-E2698D3DA4B3}"/>
              </a:ext>
            </a:extLst>
          </p:cNvPr>
          <p:cNvSpPr/>
          <p:nvPr/>
        </p:nvSpPr>
        <p:spPr>
          <a:xfrm>
            <a:off x="515938" y="61295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spaço Reservado para Conteúdo 2">
            <a:extLst>
              <a:ext uri="{FF2B5EF4-FFF2-40B4-BE49-F238E27FC236}">
                <a16:creationId xmlns:a16="http://schemas.microsoft.com/office/drawing/2014/main" id="{552A9C73-06ED-419B-81B5-491CBFC22330}"/>
              </a:ext>
            </a:extLst>
          </p:cNvPr>
          <p:cNvSpPr>
            <a:spLocks noGrp="1"/>
          </p:cNvSpPr>
          <p:nvPr>
            <p:ph idx="1"/>
          </p:nvPr>
        </p:nvSpPr>
        <p:spPr>
          <a:xfrm>
            <a:off x="538961" y="1605496"/>
            <a:ext cx="3991476" cy="4351338"/>
          </a:xfrm>
        </p:spPr>
        <p:txBody>
          <a:bodyPr rtlCol="0"/>
          <a:lstStyle/>
          <a:p>
            <a:pPr marL="0" indent="0">
              <a:buNone/>
            </a:pPr>
            <a:r>
              <a:rPr lang="en-US" sz="2200" dirty="0"/>
              <a:t>Below are the steps of the developed methodology:</a:t>
            </a:r>
          </a:p>
          <a:p>
            <a:pPr marL="0" indent="0">
              <a:buNone/>
            </a:pPr>
            <a:endParaRPr lang="en-US" sz="700" dirty="0"/>
          </a:p>
          <a:p>
            <a:r>
              <a:rPr lang="en-US" sz="2200" dirty="0"/>
              <a:t>First, the </a:t>
            </a:r>
            <a:r>
              <a:rPr lang="en-US" sz="2200" dirty="0" err="1"/>
              <a:t>geojson</a:t>
            </a:r>
            <a:r>
              <a:rPr lang="en-US" sz="2200" dirty="0"/>
              <a:t> data for Toronto’s neighborhood is obtained from Wikipedia and transformed in a </a:t>
            </a:r>
            <a:r>
              <a:rPr lang="en-US" sz="2200" dirty="0" err="1"/>
              <a:t>dataframe</a:t>
            </a:r>
            <a:endParaRPr lang="en-US" sz="2200" dirty="0"/>
          </a:p>
          <a:p>
            <a:pPr marL="0" indent="0">
              <a:buNone/>
            </a:pPr>
            <a:endParaRPr lang="en-US" sz="1400" dirty="0"/>
          </a:p>
          <a:p>
            <a:r>
              <a:rPr lang="en-US" sz="2200" dirty="0"/>
              <a:t>Then, the city data is analyzed using the Foursquare API.</a:t>
            </a:r>
          </a:p>
          <a:p>
            <a:pPr marL="0" indent="0">
              <a:buNone/>
            </a:pPr>
            <a:endParaRPr lang="en-US" sz="1400" dirty="0"/>
          </a:p>
          <a:p>
            <a:r>
              <a:rPr lang="en-US" sz="2200" dirty="0"/>
              <a:t>Lastly, each area in the city and its category is identified using </a:t>
            </a:r>
            <a:r>
              <a:rPr lang="pt-BR" sz="2200" dirty="0" err="1"/>
              <a:t>clustering</a:t>
            </a:r>
            <a:r>
              <a:rPr lang="pt-BR" sz="2200" dirty="0"/>
              <a:t>.</a:t>
            </a:r>
          </a:p>
        </p:txBody>
      </p:sp>
      <p:sp>
        <p:nvSpPr>
          <p:cNvPr id="6" name="Espaço Reservado para Imagem 5">
            <a:extLst>
              <a:ext uri="{FF2B5EF4-FFF2-40B4-BE49-F238E27FC236}">
                <a16:creationId xmlns:a16="http://schemas.microsoft.com/office/drawing/2014/main" id="{772C4989-A30C-4CE2-B6CD-CBF1F28A4F12}"/>
              </a:ext>
            </a:extLst>
          </p:cNvPr>
          <p:cNvSpPr>
            <a:spLocks noGrp="1"/>
          </p:cNvSpPr>
          <p:nvPr>
            <p:ph type="pic" sz="quarter" idx="13"/>
          </p:nvPr>
        </p:nvSpPr>
        <p:spPr/>
      </p:sp>
      <p:pic>
        <p:nvPicPr>
          <p:cNvPr id="9" name="Espaço Reservado para Imagem 10" descr="Horizonte da cidade">
            <a:extLst>
              <a:ext uri="{FF2B5EF4-FFF2-40B4-BE49-F238E27FC236}">
                <a16:creationId xmlns:a16="http://schemas.microsoft.com/office/drawing/2014/main" id="{055A4000-09EC-4AFF-B93C-87623872DABA}"/>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884648" y="9805"/>
            <a:ext cx="6307352" cy="5864429"/>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pic>
    </p:spTree>
    <p:extLst>
      <p:ext uri="{BB962C8B-B14F-4D97-AF65-F5344CB8AC3E}">
        <p14:creationId xmlns:p14="http://schemas.microsoft.com/office/powerpoint/2010/main" val="311782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rtlCol="0"/>
          <a:lstStyle/>
          <a:p>
            <a:pPr rtl="0"/>
            <a:r>
              <a:rPr lang="pt-BR" dirty="0" err="1"/>
              <a:t>Results</a:t>
            </a:r>
            <a:endParaRPr lang="pt-BR" dirty="0"/>
          </a:p>
        </p:txBody>
      </p:sp>
      <p:sp>
        <p:nvSpPr>
          <p:cNvPr id="4" name="Espaço Reservado para o Número do Slide 3"/>
          <p:cNvSpPr>
            <a:spLocks noGrp="1"/>
          </p:cNvSpPr>
          <p:nvPr>
            <p:ph type="sldNum" sz="quarter" idx="12"/>
          </p:nvPr>
        </p:nvSpPr>
        <p:spPr/>
        <p:txBody>
          <a:bodyPr rtlCol="0"/>
          <a:lstStyle/>
          <a:p>
            <a:pPr rtl="0"/>
            <a:r>
              <a:rPr lang="pt-BR" dirty="0"/>
              <a:t>9</a:t>
            </a:r>
          </a:p>
        </p:txBody>
      </p:sp>
      <p:sp>
        <p:nvSpPr>
          <p:cNvPr id="5" name="Retângulo 4">
            <a:extLst>
              <a:ext uri="{FF2B5EF4-FFF2-40B4-BE49-F238E27FC236}">
                <a16:creationId xmlns:a16="http://schemas.microsoft.com/office/drawing/2014/main" id="{4E07EF62-D277-4F89-8EF4-E0B966559DA6}"/>
              </a:ext>
            </a:extLst>
          </p:cNvPr>
          <p:cNvSpPr/>
          <p:nvPr/>
        </p:nvSpPr>
        <p:spPr>
          <a:xfrm>
            <a:off x="515938" y="61295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D719A878-C5A0-4F6C-AFF9-5441FD7DF1CF}"/>
              </a:ext>
            </a:extLst>
          </p:cNvPr>
          <p:cNvSpPr/>
          <p:nvPr/>
        </p:nvSpPr>
        <p:spPr>
          <a:xfrm>
            <a:off x="10752667" y="62348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Espaço Reservado para Conteúdo 2">
            <a:extLst>
              <a:ext uri="{FF2B5EF4-FFF2-40B4-BE49-F238E27FC236}">
                <a16:creationId xmlns:a16="http://schemas.microsoft.com/office/drawing/2014/main" id="{5834D663-9408-43FC-90D1-99257428EA74}"/>
              </a:ext>
            </a:extLst>
          </p:cNvPr>
          <p:cNvSpPr txBox="1">
            <a:spLocks/>
          </p:cNvSpPr>
          <p:nvPr/>
        </p:nvSpPr>
        <p:spPr>
          <a:xfrm>
            <a:off x="538960" y="1537764"/>
            <a:ext cx="10969467" cy="4351338"/>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dirty="0"/>
              <a:t>Using data manipulation and techniques such as K-means clustering, the results in the next slides obtained common venues in the city nearby.</a:t>
            </a:r>
          </a:p>
          <a:p>
            <a:endParaRPr lang="en-US" dirty="0"/>
          </a:p>
          <a:p>
            <a:r>
              <a:rPr lang="en-US" dirty="0"/>
              <a:t>This information can be helpful to tourists since they can focus on what they are trying to experience most during their travelling (food, </a:t>
            </a:r>
            <a:r>
              <a:rPr lang="pt-BR" dirty="0" err="1"/>
              <a:t>culture</a:t>
            </a:r>
            <a:r>
              <a:rPr lang="pt-BR" dirty="0"/>
              <a:t>, </a:t>
            </a:r>
            <a:r>
              <a:rPr lang="pt-BR" dirty="0" err="1"/>
              <a:t>sports</a:t>
            </a:r>
            <a:r>
              <a:rPr lang="pt-BR" dirty="0"/>
              <a:t>, etc.).</a:t>
            </a:r>
          </a:p>
          <a:p>
            <a:endParaRPr lang="en-US" dirty="0"/>
          </a:p>
          <a:p>
            <a:r>
              <a:rPr lang="en-US" dirty="0"/>
              <a:t>These techniques also provide the clustering visualization of the city of Toronto.</a:t>
            </a:r>
            <a:endParaRPr lang="pt-BR" sz="4400" dirty="0"/>
          </a:p>
        </p:txBody>
      </p:sp>
    </p:spTree>
    <p:extLst>
      <p:ext uri="{BB962C8B-B14F-4D97-AF65-F5344CB8AC3E}">
        <p14:creationId xmlns:p14="http://schemas.microsoft.com/office/powerpoint/2010/main" val="68865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p:txBody>
          <a:bodyPr rtlCol="0"/>
          <a:lstStyle/>
          <a:p>
            <a:r>
              <a:rPr lang="pt-BR" dirty="0" err="1"/>
              <a:t>Dataframe</a:t>
            </a:r>
            <a:r>
              <a:rPr lang="pt-BR" dirty="0"/>
              <a:t> </a:t>
            </a:r>
            <a:r>
              <a:rPr lang="pt-BR" dirty="0" err="1"/>
              <a:t>of</a:t>
            </a:r>
            <a:r>
              <a:rPr lang="pt-BR" dirty="0"/>
              <a:t> </a:t>
            </a:r>
            <a:r>
              <a:rPr lang="en-US" dirty="0"/>
              <a:t>Common Venues in </a:t>
            </a:r>
            <a:r>
              <a:rPr lang="en-US" dirty="0" err="1"/>
              <a:t>toronto</a:t>
            </a:r>
            <a:endParaRPr lang="pt-BR" dirty="0"/>
          </a:p>
        </p:txBody>
      </p:sp>
      <p:sp>
        <p:nvSpPr>
          <p:cNvPr id="4" name="Espaço Reservado para o Número do Slide 3"/>
          <p:cNvSpPr>
            <a:spLocks noGrp="1"/>
          </p:cNvSpPr>
          <p:nvPr>
            <p:ph type="sldNum" sz="quarter" idx="12"/>
          </p:nvPr>
        </p:nvSpPr>
        <p:spPr/>
        <p:txBody>
          <a:bodyPr rtlCol="0"/>
          <a:lstStyle/>
          <a:p>
            <a:pPr rtl="0"/>
            <a:r>
              <a:rPr lang="pt-BR" dirty="0"/>
              <a:t>9</a:t>
            </a:r>
          </a:p>
        </p:txBody>
      </p:sp>
      <p:sp>
        <p:nvSpPr>
          <p:cNvPr id="5" name="Retângulo 4">
            <a:extLst>
              <a:ext uri="{FF2B5EF4-FFF2-40B4-BE49-F238E27FC236}">
                <a16:creationId xmlns:a16="http://schemas.microsoft.com/office/drawing/2014/main" id="{4E07EF62-D277-4F89-8EF4-E0B966559DA6}"/>
              </a:ext>
            </a:extLst>
          </p:cNvPr>
          <p:cNvSpPr/>
          <p:nvPr/>
        </p:nvSpPr>
        <p:spPr>
          <a:xfrm>
            <a:off x="515938" y="61295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D719A878-C5A0-4F6C-AFF9-5441FD7DF1CF}"/>
              </a:ext>
            </a:extLst>
          </p:cNvPr>
          <p:cNvSpPr/>
          <p:nvPr/>
        </p:nvSpPr>
        <p:spPr>
          <a:xfrm>
            <a:off x="10752667" y="62348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D4DBE33F-9AED-4F75-910B-3AA19DA2FD27}"/>
              </a:ext>
            </a:extLst>
          </p:cNvPr>
          <p:cNvPicPr>
            <a:picLocks noChangeAspect="1"/>
          </p:cNvPicPr>
          <p:nvPr/>
        </p:nvPicPr>
        <p:blipFill>
          <a:blip r:embed="rId3"/>
          <a:stretch>
            <a:fillRect/>
          </a:stretch>
        </p:blipFill>
        <p:spPr>
          <a:xfrm>
            <a:off x="2032487" y="1618995"/>
            <a:ext cx="8127027" cy="4999665"/>
          </a:xfrm>
          <a:prstGeom prst="rect">
            <a:avLst/>
          </a:prstGeom>
        </p:spPr>
      </p:pic>
    </p:spTree>
    <p:extLst>
      <p:ext uri="{BB962C8B-B14F-4D97-AF65-F5344CB8AC3E}">
        <p14:creationId xmlns:p14="http://schemas.microsoft.com/office/powerpoint/2010/main" val="282188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11360-C427-4618-8B82-D1C0C32F079A}"/>
              </a:ext>
            </a:extLst>
          </p:cNvPr>
          <p:cNvSpPr>
            <a:spLocks noGrp="1"/>
          </p:cNvSpPr>
          <p:nvPr>
            <p:ph type="title"/>
          </p:nvPr>
        </p:nvSpPr>
        <p:spPr/>
        <p:txBody>
          <a:bodyPr/>
          <a:lstStyle/>
          <a:p>
            <a:r>
              <a:rPr lang="pt-BR" dirty="0" err="1"/>
              <a:t>Clustering</a:t>
            </a:r>
            <a:r>
              <a:rPr lang="pt-BR" dirty="0"/>
              <a:t> </a:t>
            </a:r>
            <a:r>
              <a:rPr lang="pt-BR" dirty="0" err="1"/>
              <a:t>venues</a:t>
            </a:r>
            <a:r>
              <a:rPr lang="pt-BR" dirty="0"/>
              <a:t> in Toronto </a:t>
            </a:r>
            <a:r>
              <a:rPr lang="pt-BR" dirty="0" err="1"/>
              <a:t>city</a:t>
            </a:r>
            <a:endParaRPr lang="pt-BR" dirty="0"/>
          </a:p>
        </p:txBody>
      </p:sp>
      <p:sp>
        <p:nvSpPr>
          <p:cNvPr id="3" name="Espaço Reservado para Número de Slide 2">
            <a:extLst>
              <a:ext uri="{FF2B5EF4-FFF2-40B4-BE49-F238E27FC236}">
                <a16:creationId xmlns:a16="http://schemas.microsoft.com/office/drawing/2014/main" id="{D1EE4875-E126-4101-A08A-4085C91CEA8D}"/>
              </a:ext>
            </a:extLst>
          </p:cNvPr>
          <p:cNvSpPr>
            <a:spLocks noGrp="1"/>
          </p:cNvSpPr>
          <p:nvPr>
            <p:ph type="sldNum" sz="quarter" idx="12"/>
          </p:nvPr>
        </p:nvSpPr>
        <p:spPr/>
        <p:txBody>
          <a:bodyPr/>
          <a:lstStyle/>
          <a:p>
            <a:pPr rtl="0"/>
            <a:fld id="{9EC71654-96A5-4280-94F3-931C61A9F92C}" type="slidenum">
              <a:rPr lang="pt-BR" noProof="0" smtClean="0"/>
              <a:pPr rtl="0"/>
              <a:t>7</a:t>
            </a:fld>
            <a:endParaRPr lang="pt-BR" noProof="0" dirty="0"/>
          </a:p>
        </p:txBody>
      </p:sp>
      <p:sp>
        <p:nvSpPr>
          <p:cNvPr id="4" name="Retângulo 3">
            <a:extLst>
              <a:ext uri="{FF2B5EF4-FFF2-40B4-BE49-F238E27FC236}">
                <a16:creationId xmlns:a16="http://schemas.microsoft.com/office/drawing/2014/main" id="{BA9B0D62-FCA7-4DB8-BBE3-1888443C9A05}"/>
              </a:ext>
            </a:extLst>
          </p:cNvPr>
          <p:cNvSpPr/>
          <p:nvPr/>
        </p:nvSpPr>
        <p:spPr>
          <a:xfrm>
            <a:off x="515938" y="61295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79E81E05-B4A9-42A2-89F1-E8C81CCB59C1}"/>
              </a:ext>
            </a:extLst>
          </p:cNvPr>
          <p:cNvSpPr/>
          <p:nvPr/>
        </p:nvSpPr>
        <p:spPr>
          <a:xfrm>
            <a:off x="10752667" y="62348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A7D9DACE-40DF-4035-9888-D9A625E1EB9C}"/>
              </a:ext>
            </a:extLst>
          </p:cNvPr>
          <p:cNvPicPr>
            <a:picLocks noChangeAspect="1"/>
          </p:cNvPicPr>
          <p:nvPr/>
        </p:nvPicPr>
        <p:blipFill>
          <a:blip r:embed="rId2"/>
          <a:stretch>
            <a:fillRect/>
          </a:stretch>
        </p:blipFill>
        <p:spPr>
          <a:xfrm>
            <a:off x="2052381" y="1868758"/>
            <a:ext cx="8087239" cy="4886671"/>
          </a:xfrm>
          <a:prstGeom prst="rect">
            <a:avLst/>
          </a:prstGeom>
        </p:spPr>
      </p:pic>
    </p:spTree>
    <p:extLst>
      <p:ext uri="{BB962C8B-B14F-4D97-AF65-F5344CB8AC3E}">
        <p14:creationId xmlns:p14="http://schemas.microsoft.com/office/powerpoint/2010/main" val="605998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r>
              <a:rPr lang="pt-BR" b="0" dirty="0" err="1"/>
              <a:t>Discussion</a:t>
            </a:r>
            <a:endParaRPr lang="pt-BR" dirty="0"/>
          </a:p>
        </p:txBody>
      </p:sp>
      <p:sp>
        <p:nvSpPr>
          <p:cNvPr id="3" name="Espaço Reservado para Conteúdo 2">
            <a:extLst>
              <a:ext uri="{FF2B5EF4-FFF2-40B4-BE49-F238E27FC236}">
                <a16:creationId xmlns:a16="http://schemas.microsoft.com/office/drawing/2014/main" id="{09548D1D-2547-44FC-BACD-2BCD769E2662}"/>
              </a:ext>
            </a:extLst>
          </p:cNvPr>
          <p:cNvSpPr>
            <a:spLocks noGrp="1"/>
          </p:cNvSpPr>
          <p:nvPr>
            <p:ph idx="1"/>
          </p:nvPr>
        </p:nvSpPr>
        <p:spPr>
          <a:xfrm>
            <a:off x="219126" y="3190091"/>
            <a:ext cx="3445566" cy="2504663"/>
          </a:xfrm>
        </p:spPr>
        <p:txBody>
          <a:bodyPr rtlCol="0">
            <a:normAutofit/>
          </a:bodyPr>
          <a:lstStyle/>
          <a:p>
            <a:pPr algn="l"/>
            <a:r>
              <a:rPr lang="en-US" sz="2000" dirty="0"/>
              <a:t>k-means clustering is a method of vector quantization, originally from signal processing, that is popular for cluster analysis in data mining.</a:t>
            </a:r>
          </a:p>
          <a:p>
            <a:pPr algn="l"/>
            <a:r>
              <a:rPr lang="en-US" sz="2000" dirty="0"/>
              <a:t>The most common algorithm uses an iterative refinement technique.</a:t>
            </a:r>
            <a:endParaRPr lang="pt-BR" sz="2000" dirty="0"/>
          </a:p>
        </p:txBody>
      </p:sp>
      <p:sp>
        <p:nvSpPr>
          <p:cNvPr id="4" name="Espaço Reservado para o Número do Slide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pt-BR" smtClean="0"/>
              <a:pPr rtl="0"/>
              <a:t>8</a:t>
            </a:fld>
            <a:endParaRPr lang="pt-BR" dirty="0"/>
          </a:p>
        </p:txBody>
      </p:sp>
      <p:pic>
        <p:nvPicPr>
          <p:cNvPr id="22" name="Espaço Reservado para Imagem 21" descr="Centro da cidade ao anoitecer">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3866886" y="1630018"/>
            <a:ext cx="4424362" cy="4373217"/>
          </a:xfrm>
        </p:spPr>
      </p:pic>
      <p:sp>
        <p:nvSpPr>
          <p:cNvPr id="6" name="Espaço Reservado para Conteúdo 5">
            <a:extLst>
              <a:ext uri="{FF2B5EF4-FFF2-40B4-BE49-F238E27FC236}">
                <a16:creationId xmlns:a16="http://schemas.microsoft.com/office/drawing/2014/main" id="{5CD639B0-7991-4B2B-9E50-32064EB91255}"/>
              </a:ext>
            </a:extLst>
          </p:cNvPr>
          <p:cNvSpPr>
            <a:spLocks noGrp="1"/>
          </p:cNvSpPr>
          <p:nvPr>
            <p:ph idx="14"/>
          </p:nvPr>
        </p:nvSpPr>
        <p:spPr>
          <a:xfrm>
            <a:off x="8595222" y="3071560"/>
            <a:ext cx="3445200" cy="2504663"/>
          </a:xfrm>
        </p:spPr>
        <p:txBody>
          <a:bodyPr rtlCol="0">
            <a:noAutofit/>
          </a:bodyPr>
          <a:lstStyle/>
          <a:p>
            <a:pPr algn="l"/>
            <a:r>
              <a:rPr lang="en-US" sz="2000" dirty="0"/>
              <a:t>k-means clustering aims to partition n observations into k clusters in which each observation belongs to the cluster with the nearest mean, serving as a prototype of the cluster. </a:t>
            </a:r>
          </a:p>
          <a:p>
            <a:pPr algn="l"/>
            <a:r>
              <a:rPr lang="en-US" sz="2000" dirty="0"/>
              <a:t>This results in a partitioning of </a:t>
            </a:r>
            <a:r>
              <a:rPr lang="pt-BR" sz="2000" dirty="0" err="1"/>
              <a:t>the</a:t>
            </a:r>
            <a:r>
              <a:rPr lang="pt-BR" sz="2000" dirty="0"/>
              <a:t> data </a:t>
            </a:r>
            <a:r>
              <a:rPr lang="pt-BR" sz="2000" dirty="0" err="1"/>
              <a:t>space</a:t>
            </a:r>
            <a:r>
              <a:rPr lang="pt-BR" sz="2000" dirty="0"/>
              <a:t> </a:t>
            </a:r>
            <a:r>
              <a:rPr lang="pt-BR" sz="2000" dirty="0" err="1"/>
              <a:t>into</a:t>
            </a:r>
            <a:r>
              <a:rPr lang="pt-BR" sz="2000" dirty="0"/>
              <a:t> </a:t>
            </a:r>
            <a:r>
              <a:rPr lang="pt-BR" sz="2000" dirty="0" err="1"/>
              <a:t>Voronoi</a:t>
            </a:r>
            <a:r>
              <a:rPr lang="pt-BR" sz="2000" dirty="0"/>
              <a:t> </a:t>
            </a:r>
            <a:r>
              <a:rPr lang="pt-BR" sz="2000" dirty="0" err="1"/>
              <a:t>cells</a:t>
            </a:r>
            <a:r>
              <a:rPr lang="pt-BR" sz="2000" b="1" dirty="0"/>
              <a:t>.</a:t>
            </a:r>
            <a:endParaRPr lang="pt-BR" sz="2000" dirty="0"/>
          </a:p>
        </p:txBody>
      </p:sp>
      <p:pic>
        <p:nvPicPr>
          <p:cNvPr id="85" name="Espaço Reservado para Imagem 84" descr="Engrenagem única">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Espaço Reservado para Imagem 82" descr="Gráfico de barra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13" name="Retângulo 12">
            <a:extLst>
              <a:ext uri="{FF2B5EF4-FFF2-40B4-BE49-F238E27FC236}">
                <a16:creationId xmlns:a16="http://schemas.microsoft.com/office/drawing/2014/main" id="{245572FB-6271-48A4-B11D-C93EB6CC252A}"/>
              </a:ext>
            </a:extLst>
          </p:cNvPr>
          <p:cNvSpPr/>
          <p:nvPr/>
        </p:nvSpPr>
        <p:spPr>
          <a:xfrm>
            <a:off x="10752667" y="62348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36DA33D3-4870-4F19-B96C-072B7952AB91}"/>
              </a:ext>
            </a:extLst>
          </p:cNvPr>
          <p:cNvSpPr/>
          <p:nvPr/>
        </p:nvSpPr>
        <p:spPr>
          <a:xfrm>
            <a:off x="515938" y="61295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FCA16-8D78-4A87-9023-708458E3A4F3}"/>
              </a:ext>
            </a:extLst>
          </p:cNvPr>
          <p:cNvSpPr>
            <a:spLocks noGrp="1"/>
          </p:cNvSpPr>
          <p:nvPr>
            <p:ph type="title"/>
          </p:nvPr>
        </p:nvSpPr>
        <p:spPr/>
        <p:txBody>
          <a:bodyPr rtlCol="0"/>
          <a:lstStyle/>
          <a:p>
            <a:pPr rtl="0"/>
            <a:r>
              <a:rPr lang="pt-BR" dirty="0" err="1"/>
              <a:t>Conclusion</a:t>
            </a:r>
            <a:endParaRPr lang="pt-BR" dirty="0"/>
          </a:p>
        </p:txBody>
      </p:sp>
      <p:sp>
        <p:nvSpPr>
          <p:cNvPr id="3" name="Espaço Reservado para o Número do Slide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rtlCol="0"/>
          <a:lstStyle/>
          <a:p>
            <a:pPr rtl="0"/>
            <a:fld id="{9EC71654-96A5-4280-94F3-931C61A9F92C}" type="slidenum">
              <a:rPr lang="pt-BR" smtClean="0"/>
              <a:pPr rtl="0"/>
              <a:t>9</a:t>
            </a:fld>
            <a:endParaRPr lang="pt-BR" dirty="0"/>
          </a:p>
        </p:txBody>
      </p:sp>
      <p:sp>
        <p:nvSpPr>
          <p:cNvPr id="40" name="Retângulo 39">
            <a:extLst>
              <a:ext uri="{FF2B5EF4-FFF2-40B4-BE49-F238E27FC236}">
                <a16:creationId xmlns:a16="http://schemas.microsoft.com/office/drawing/2014/main" id="{D2261AA0-EEB9-4554-8299-209C92AA8926}"/>
              </a:ext>
            </a:extLst>
          </p:cNvPr>
          <p:cNvSpPr/>
          <p:nvPr/>
        </p:nvSpPr>
        <p:spPr>
          <a:xfrm>
            <a:off x="515938" y="61295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23CCE8EF-AB4F-4414-9157-267AF07303B7}"/>
              </a:ext>
            </a:extLst>
          </p:cNvPr>
          <p:cNvSpPr/>
          <p:nvPr/>
        </p:nvSpPr>
        <p:spPr>
          <a:xfrm>
            <a:off x="10752667" y="6234894"/>
            <a:ext cx="1202266" cy="613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20EBD435-1101-435B-9B13-35CB34B24455}"/>
              </a:ext>
            </a:extLst>
          </p:cNvPr>
          <p:cNvSpPr/>
          <p:nvPr/>
        </p:nvSpPr>
        <p:spPr>
          <a:xfrm>
            <a:off x="683572" y="1557867"/>
            <a:ext cx="2069263" cy="18711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27E1ECA-4C4C-4B13-AA8F-3F4F6F128EE2}"/>
              </a:ext>
            </a:extLst>
          </p:cNvPr>
          <p:cNvSpPr/>
          <p:nvPr/>
        </p:nvSpPr>
        <p:spPr>
          <a:xfrm>
            <a:off x="3613039" y="1557866"/>
            <a:ext cx="2069263" cy="18711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4B8F0154-3AB7-468C-B213-57F9A7B7DDF3}"/>
              </a:ext>
            </a:extLst>
          </p:cNvPr>
          <p:cNvSpPr/>
          <p:nvPr/>
        </p:nvSpPr>
        <p:spPr>
          <a:xfrm>
            <a:off x="6542506" y="1595965"/>
            <a:ext cx="2069263" cy="18711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80354A31-DBDA-4420-9852-80B2464D569A}"/>
              </a:ext>
            </a:extLst>
          </p:cNvPr>
          <p:cNvSpPr/>
          <p:nvPr/>
        </p:nvSpPr>
        <p:spPr>
          <a:xfrm>
            <a:off x="6509700" y="0"/>
            <a:ext cx="5682300" cy="34670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Espaço Reservado para Conteúdo 2">
            <a:extLst>
              <a:ext uri="{FF2B5EF4-FFF2-40B4-BE49-F238E27FC236}">
                <a16:creationId xmlns:a16="http://schemas.microsoft.com/office/drawing/2014/main" id="{BE9374CC-7B61-4C59-A8F7-7DE2DCAD7243}"/>
              </a:ext>
            </a:extLst>
          </p:cNvPr>
          <p:cNvSpPr>
            <a:spLocks noGrp="1"/>
          </p:cNvSpPr>
          <p:nvPr>
            <p:ph idx="1"/>
          </p:nvPr>
        </p:nvSpPr>
        <p:spPr>
          <a:xfrm>
            <a:off x="538960" y="1605496"/>
            <a:ext cx="10969467" cy="4351338"/>
          </a:xfrm>
        </p:spPr>
        <p:txBody>
          <a:bodyPr rtlCol="0"/>
          <a:lstStyle/>
          <a:p>
            <a:pPr marL="0" indent="0" algn="l">
              <a:buNone/>
            </a:pPr>
            <a:endParaRPr lang="pt-BR" sz="1600" dirty="0"/>
          </a:p>
          <a:p>
            <a:pPr marL="457200" indent="-457200" algn="l">
              <a:buFont typeface="Arial" panose="020B0604020202020204" pitchFamily="34" charset="0"/>
              <a:buChar char="•"/>
            </a:pPr>
            <a:r>
              <a:rPr lang="en-US" sz="2800" dirty="0"/>
              <a:t>Using </a:t>
            </a:r>
            <a:r>
              <a:rPr lang="en-US" sz="2800" i="1" dirty="0"/>
              <a:t>Foursquare </a:t>
            </a:r>
            <a:r>
              <a:rPr lang="en-US" sz="2800" dirty="0"/>
              <a:t>datasets this project successfully created a way to help tourists and business travelers with all the location information handy.</a:t>
            </a:r>
          </a:p>
          <a:p>
            <a:pPr marL="457200" indent="-457200" algn="l">
              <a:buFont typeface="Arial" panose="020B0604020202020204" pitchFamily="34" charset="0"/>
              <a:buChar char="•"/>
            </a:pPr>
            <a:endParaRPr lang="en-US" sz="2800" dirty="0"/>
          </a:p>
          <a:p>
            <a:pPr marL="457200" indent="-457200" algn="l">
              <a:buFont typeface="Arial" panose="020B0604020202020204" pitchFamily="34" charset="0"/>
              <a:buChar char="•"/>
            </a:pPr>
            <a:r>
              <a:rPr lang="en-US" sz="2800" dirty="0"/>
              <a:t>With it travelers can understand a city based in clusters and familiarity places, to avoid problems such as large displacements and getting lost in an unknown city.</a:t>
            </a:r>
          </a:p>
          <a:p>
            <a:pPr marL="457200" indent="-457200" algn="l">
              <a:buFont typeface="Arial" panose="020B0604020202020204" pitchFamily="34" charset="0"/>
              <a:buChar char="•"/>
            </a:pPr>
            <a:endParaRPr lang="en-US" sz="2800" dirty="0"/>
          </a:p>
          <a:p>
            <a:pPr marL="457200" indent="-457200" algn="l">
              <a:buFont typeface="Arial" panose="020B0604020202020204" pitchFamily="34" charset="0"/>
              <a:buChar char="•"/>
            </a:pPr>
            <a:r>
              <a:rPr lang="en-US" sz="2800" dirty="0"/>
              <a:t>For instance, this project showed us that Information such as nearby places, hotels, restaurants and other venues are easily accessible using data science methodology and integrations like de Foursquare API.</a:t>
            </a:r>
            <a:endParaRPr lang="pt-BR" sz="4400" dirty="0"/>
          </a:p>
        </p:txBody>
      </p:sp>
    </p:spTree>
    <p:extLst>
      <p:ext uri="{BB962C8B-B14F-4D97-AF65-F5344CB8AC3E}">
        <p14:creationId xmlns:p14="http://schemas.microsoft.com/office/powerpoint/2010/main" val="435634487"/>
      </p:ext>
    </p:extLst>
  </p:cSld>
  <p:clrMapOvr>
    <a:masterClrMapping/>
  </p:clrMapOvr>
</p:sld>
</file>

<file path=ppt/theme/theme1.xml><?xml version="1.0" encoding="utf-8"?>
<a:theme xmlns:a="http://schemas.openxmlformats.org/drawingml/2006/main" name="Tema do Offic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239_TF34076243" id="{B19F647D-052F-462D-B13C-2924197F5B65}" vid="{157B9AD0-794D-43A3-8A38-D606FE21B804}"/>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F4E1AF-DB5E-4764-961C-6F82B33E9E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19797F-2510-4681-A59B-FCD8F3733FE0}">
  <ds:schemaRefs>
    <ds:schemaRef ds:uri="http://schemas.microsoft.com/office/infopath/2007/PartnerControls"/>
    <ds:schemaRef ds:uri="16c05727-aa75-4e4a-9b5f-8a80a1165891"/>
    <ds:schemaRef ds:uri="http://purl.org/dc/elements/1.1/"/>
    <ds:schemaRef ds:uri="http://purl.org/dc/dcmitype/"/>
    <ds:schemaRef ds:uri="http://www.w3.org/XML/1998/namespace"/>
    <ds:schemaRef ds:uri="http://schemas.openxmlformats.org/package/2006/metadata/core-properties"/>
    <ds:schemaRef ds:uri="http://schemas.microsoft.com/office/2006/documentManagement/types"/>
    <ds:schemaRef ds:uri="71af3243-3dd4-4a8d-8c0d-dd76da1f02a5"/>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A4C31332-3081-4BD9-AD6F-078B4521F3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de esferas azuis</Template>
  <TotalTime>0</TotalTime>
  <Words>546</Words>
  <Application>Microsoft Office PowerPoint</Application>
  <PresentationFormat>Widescreen</PresentationFormat>
  <Paragraphs>53</Paragraphs>
  <Slides>10</Slides>
  <Notes>9</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10</vt:i4>
      </vt:variant>
    </vt:vector>
  </HeadingPairs>
  <TitlesOfParts>
    <vt:vector size="14" baseType="lpstr">
      <vt:lpstr>Arial</vt:lpstr>
      <vt:lpstr>Calibri</vt:lpstr>
      <vt:lpstr>Corbel</vt:lpstr>
      <vt:lpstr>Tema do Office</vt:lpstr>
      <vt:lpstr>Capstone Project: final Assignment</vt:lpstr>
      <vt:lpstr>Introduction </vt:lpstr>
      <vt:lpstr>Data </vt:lpstr>
      <vt:lpstr>Methodology </vt:lpstr>
      <vt:lpstr>Results</vt:lpstr>
      <vt:lpstr>Dataframe of Common Venues in toronto</vt:lpstr>
      <vt:lpstr>Clustering venues in Toronto city</vt:lpstr>
      <vt:lpstr>Discussion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2019-06-27T18:05:07Z</dcterms:created>
  <dcterms:modified xsi:type="dcterms:W3CDTF">2019-06-27T19:33:20Z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